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75"/>
  </p:notesMasterIdLst>
  <p:sldIdLst>
    <p:sldId id="454" r:id="rId3"/>
    <p:sldId id="496" r:id="rId4"/>
    <p:sldId id="433" r:id="rId5"/>
    <p:sldId id="434" r:id="rId6"/>
    <p:sldId id="435" r:id="rId7"/>
    <p:sldId id="437" r:id="rId8"/>
    <p:sldId id="438" r:id="rId9"/>
    <p:sldId id="421" r:id="rId10"/>
    <p:sldId id="422" r:id="rId11"/>
    <p:sldId id="423" r:id="rId12"/>
    <p:sldId id="395" r:id="rId13"/>
    <p:sldId id="560" r:id="rId14"/>
    <p:sldId id="692" r:id="rId15"/>
    <p:sldId id="693" r:id="rId16"/>
    <p:sldId id="694" r:id="rId17"/>
    <p:sldId id="695" r:id="rId18"/>
    <p:sldId id="696" r:id="rId19"/>
    <p:sldId id="436" r:id="rId20"/>
    <p:sldId id="697" r:id="rId21"/>
    <p:sldId id="424" r:id="rId22"/>
    <p:sldId id="699" r:id="rId23"/>
    <p:sldId id="700" r:id="rId24"/>
    <p:sldId id="558" r:id="rId25"/>
    <p:sldId id="559" r:id="rId26"/>
    <p:sldId id="500" r:id="rId27"/>
    <p:sldId id="552" r:id="rId28"/>
    <p:sldId id="553" r:id="rId29"/>
    <p:sldId id="554" r:id="rId30"/>
    <p:sldId id="289" r:id="rId31"/>
    <p:sldId id="428" r:id="rId32"/>
    <p:sldId id="551" r:id="rId33"/>
    <p:sldId id="549" r:id="rId34"/>
    <p:sldId id="701" r:id="rId35"/>
    <p:sldId id="290" r:id="rId36"/>
    <p:sldId id="702" r:id="rId37"/>
    <p:sldId id="703" r:id="rId38"/>
    <p:sldId id="556" r:id="rId39"/>
    <p:sldId id="704" r:id="rId40"/>
    <p:sldId id="705" r:id="rId41"/>
    <p:sldId id="507" r:id="rId42"/>
    <p:sldId id="508" r:id="rId43"/>
    <p:sldId id="509" r:id="rId44"/>
    <p:sldId id="506" r:id="rId45"/>
    <p:sldId id="429" r:id="rId46"/>
    <p:sldId id="430" r:id="rId47"/>
    <p:sldId id="287" r:id="rId48"/>
    <p:sldId id="441" r:id="rId49"/>
    <p:sldId id="510" r:id="rId50"/>
    <p:sldId id="273" r:id="rId51"/>
    <p:sldId id="279" r:id="rId52"/>
    <p:sldId id="259" r:id="rId53"/>
    <p:sldId id="270" r:id="rId54"/>
    <p:sldId id="278" r:id="rId55"/>
    <p:sldId id="264" r:id="rId56"/>
    <p:sldId id="260" r:id="rId57"/>
    <p:sldId id="442" r:id="rId58"/>
    <p:sldId id="266" r:id="rId59"/>
    <p:sldId id="267" r:id="rId60"/>
    <p:sldId id="263" r:id="rId61"/>
    <p:sldId id="268" r:id="rId62"/>
    <p:sldId id="272" r:id="rId63"/>
    <p:sldId id="262" r:id="rId64"/>
    <p:sldId id="280" r:id="rId65"/>
    <p:sldId id="275" r:id="rId66"/>
    <p:sldId id="276" r:id="rId67"/>
    <p:sldId id="281" r:id="rId68"/>
    <p:sldId id="293" r:id="rId69"/>
    <p:sldId id="294" r:id="rId70"/>
    <p:sldId id="295" r:id="rId71"/>
    <p:sldId id="296" r:id="rId72"/>
    <p:sldId id="297" r:id="rId73"/>
    <p:sldId id="298" r:id="rId7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A83E2AC-7F67-0D4D-9FAB-D5A57BD00645}"/>
    <pc:docChg chg="delSld">
      <pc:chgData name="Khattab, Sherif" userId="c83b1e15-36f3-4f46-aceb-05aac24c545e" providerId="ADAL" clId="{EA83E2AC-7F67-0D4D-9FAB-D5A57BD00645}" dt="2022-04-05T03:42:18.792" v="2" actId="2696"/>
      <pc:docMkLst>
        <pc:docMk/>
      </pc:docMkLst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3BEE1B-6DC2-544B-A081-D04252C217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6" y="3234540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Block size</a:t>
            </a:r>
            <a:endParaRPr kumimoji="0" lang="en-US" altLang="en-US" sz="352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769A060-6CB1-EC4F-8A82-6EE09F30E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0E275-FCDD-B34E-B991-9EE014E9D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2816CC-72BE-474B-867D-B2DE0AF3AA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1404DD-0324-CA4A-9A0A-A3EA53D1F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72D300-608E-DF46-B10F-EC29EFA7B3B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5FA83A-4E39-3A49-A783-AD4E5283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1" y="1511935"/>
            <a:ext cx="7055697" cy="55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43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E9C6-20AA-6446-B00F-471C78F3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28823-8AFF-9747-9337-5A0C1F11C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0CF05-7B18-F648-89AC-5EC00812B0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1C9E7-DB2F-A245-833D-9AE2DC5AD1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6-32">
            <a:extLst>
              <a:ext uri="{FF2B5EF4-FFF2-40B4-BE49-F238E27FC236}">
                <a16:creationId xmlns:a16="http://schemas.microsoft.com/office/drawing/2014/main" id="{E9FAB9C7-1A2F-F84C-A4D4-2E8BA6D96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7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4931-B986-1C42-AB9D-527E5B4E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FAT-32 Directory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AC76D-FF85-5448-9C88-D426E432B9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8C42-57F2-654A-8F9A-F31F12134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93EFED-07B0-924F-A8BB-455D8648E2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307"/>
            <a:ext cx="10096500" cy="316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48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D6A1-001B-654C-B5A7-0F8C3D0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BFCB9-1454-9C46-9A2C-B3512C01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74BB7-8DEF-AD45-BE0F-B8B288D77A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6988A-8FF3-E845-BF3E-4B05F4FC7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4" descr="6-17">
            <a:extLst>
              <a:ext uri="{FF2B5EF4-FFF2-40B4-BE49-F238E27FC236}">
                <a16:creationId xmlns:a16="http://schemas.microsoft.com/office/drawing/2014/main" id="{5CBDC5B7-298A-574E-9730-942641471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1" y="1348786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65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06F0-9637-437A-B02E-B0B3ECB6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File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423D-788F-4AA7-9E7A-FBDC200F4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25A3-8FDB-4365-BDCF-466D9D42D4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C71F8-FF6E-43D7-9FF7-4D8563F7F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916B6-0475-4C55-811F-606F313EE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6" y="1076394"/>
            <a:ext cx="8973392" cy="59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9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File System Implementation</a:t>
            </a:r>
          </a:p>
          <a:p>
            <a:pPr lvl="1"/>
            <a:r>
              <a:rPr lang="en-US"/>
              <a:t>Optimizing reliability and performance</a:t>
            </a:r>
          </a:p>
          <a:p>
            <a:pPr lvl="1"/>
            <a:r>
              <a:rPr lang="en-US"/>
              <a:t>Low-level device driver issues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2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12/20 at </a:t>
            </a:r>
            <a:r>
              <a:rPr lang="en-US" b="1" dirty="0"/>
              <a:t>5:00 pm</a:t>
            </a:r>
            <a:r>
              <a:rPr lang="en-US" dirty="0"/>
              <a:t>: Project 4</a:t>
            </a:r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5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Sectors numbered sequentially on each track</a:t>
            </a:r>
          </a:p>
          <a:p>
            <a:r>
              <a:rPr lang="en-US" altLang="en-US"/>
              <a:t>Numbering starts in different place on each track: sector skew</a:t>
            </a:r>
          </a:p>
          <a:p>
            <a:pPr lvl="1"/>
            <a:r>
              <a:rPr lang="en-US" altLang="en-US"/>
              <a:t>Allows time for switching head from track to track</a:t>
            </a:r>
          </a:p>
          <a:p>
            <a:r>
              <a:rPr lang="en-US" altLang="en-US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3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4</a:t>
            </a:r>
          </a:p>
          <a:p>
            <a:pPr lvl="1"/>
            <a:r>
              <a:rPr lang="en-US" dirty="0"/>
              <a:t>some tips for starting proj4, </a:t>
            </a:r>
            <a:r>
              <a:rPr lang="en-US" dirty="0" err="1"/>
              <a:t>kinda</a:t>
            </a:r>
            <a:r>
              <a:rPr lang="en-US" dirty="0"/>
              <a:t> lost on getting it started</a:t>
            </a:r>
          </a:p>
          <a:p>
            <a:pPr lvl="1"/>
            <a:r>
              <a:rPr lang="en-US" dirty="0"/>
              <a:t>More about implementing Project 4 functions</a:t>
            </a:r>
          </a:p>
          <a:p>
            <a:r>
              <a:rPr lang="en-US" dirty="0" err="1"/>
              <a:t>Hw</a:t>
            </a:r>
            <a:r>
              <a:rPr lang="en-US" dirty="0"/>
              <a:t> 11</a:t>
            </a:r>
          </a:p>
          <a:p>
            <a:pPr lvl="1"/>
            <a:r>
              <a:rPr lang="en-US" dirty="0"/>
              <a:t>questions 2 and 3</a:t>
            </a:r>
          </a:p>
          <a:p>
            <a:pPr lvl="1"/>
            <a:r>
              <a:rPr lang="en-US" dirty="0"/>
              <a:t>8,9,10,11</a:t>
            </a:r>
          </a:p>
          <a:p>
            <a:r>
              <a:rPr lang="en-US" dirty="0"/>
              <a:t>Lab 5</a:t>
            </a:r>
          </a:p>
          <a:p>
            <a:pPr lvl="1"/>
            <a:r>
              <a:rPr lang="en-US" dirty="0"/>
              <a:t>are we supposed to add a new if statement in lab 5 or just modify the if(bn &lt; </a:t>
            </a:r>
            <a:r>
              <a:rPr lang="en-US" dirty="0" err="1"/>
              <a:t>nindirect</a:t>
            </a:r>
            <a:r>
              <a:rPr lang="en-US" dirty="0"/>
              <a:t>) statement? The </a:t>
            </a:r>
            <a:r>
              <a:rPr lang="en-US" dirty="0" err="1"/>
              <a:t>psuedocode</a:t>
            </a:r>
            <a:r>
              <a:rPr lang="en-US" dirty="0"/>
              <a:t> says to modify it but I got a different response on piazza</a:t>
            </a:r>
          </a:p>
          <a:p>
            <a:r>
              <a:rPr lang="en-US" dirty="0"/>
              <a:t>Quiz 3. </a:t>
            </a:r>
          </a:p>
          <a:p>
            <a:pPr lvl="1"/>
            <a:r>
              <a:rPr lang="en-US" dirty="0"/>
              <a:t>3.1 and 3.3.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1F74-C4B7-B841-97EB-0DD94530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F771-FE90-3246-A150-5751A23F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can cause a disk to go bad? Is it mostly user error or can other events cause them to go bad?</a:t>
            </a:r>
          </a:p>
          <a:p>
            <a:r>
              <a:rPr lang="en-US" dirty="0"/>
              <a:t>Once a disk sector fails, is it impossible to restore it?</a:t>
            </a:r>
          </a:p>
          <a:p>
            <a:r>
              <a:rPr lang="en-US" dirty="0"/>
              <a:t>if one file or directory is owned by A and it is copied to B, what's the difference C copied it under B and C copied it under A? and what will happen if somebody unlink it? do they all have revoke access?</a:t>
            </a:r>
          </a:p>
          <a:p>
            <a:r>
              <a:rPr lang="en-US" dirty="0"/>
              <a:t>what is disk sector</a:t>
            </a:r>
          </a:p>
          <a:p>
            <a:pPr lvl="1"/>
            <a:r>
              <a:rPr lang="en-US" dirty="0"/>
              <a:t>What is the difference between a sector and a partition?</a:t>
            </a:r>
          </a:p>
          <a:p>
            <a:r>
              <a:rPr lang="en-US" dirty="0"/>
              <a:t>2d parity</a:t>
            </a:r>
          </a:p>
          <a:p>
            <a:pPr lvl="1"/>
            <a:r>
              <a:rPr lang="en-US" dirty="0"/>
              <a:t>Another run through of how the Error Correction Code works.</a:t>
            </a:r>
          </a:p>
          <a:p>
            <a:r>
              <a:rPr lang="en-US" dirty="0"/>
              <a:t>what exactly is the point of sector skew</a:t>
            </a:r>
          </a:p>
          <a:p>
            <a:pPr lvl="1"/>
            <a:r>
              <a:rPr lang="en-US" dirty="0"/>
              <a:t>I could use another run through of the benefits of skewing and how it works</a:t>
            </a:r>
          </a:p>
          <a:p>
            <a:r>
              <a:rPr lang="en-US" dirty="0"/>
              <a:t>Disk Block Cache</a:t>
            </a:r>
          </a:p>
          <a:p>
            <a:pPr lvl="1"/>
            <a:r>
              <a:rPr lang="en-US" dirty="0"/>
              <a:t>Could we go over the linked list- looking graph for how the files are connected? It was a bit confusing to me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 the file block cache, why were certain blocks pointing to other blocks in the queue that were not adjacent?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05CDE-1470-2243-892D-1F2BB1DF59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FF6C2-0EFF-5C47-B548-19C36E6D7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F78D-E25D-4963-AEC8-747F6FD4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5F68-DD0A-4EDB-B16A-0D02E7B4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F1E2-70FE-4B37-AF1C-00D0ECA9AA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6578B-5826-4E15-B248-904B17835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270D7-A120-41D1-A8F0-52D0FDA8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295949"/>
            <a:ext cx="8904968" cy="59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5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131D4AA-BF9C-0343-8660-22036B112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Directories in FFS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C5C6584E-9C83-7346-85F6-09E5C0DCB7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904411" cy="6506358"/>
          </a:xfrm>
        </p:spPr>
        <p:txBody>
          <a:bodyPr/>
          <a:lstStyle/>
          <a:p>
            <a:r>
              <a:rPr lang="en-US" altLang="en-US"/>
              <a:t>Directories in FFS are just special files</a:t>
            </a:r>
          </a:p>
          <a:p>
            <a:pPr lvl="1"/>
            <a:r>
              <a:rPr lang="en-US" altLang="en-US"/>
              <a:t>Same basic mechanisms</a:t>
            </a:r>
          </a:p>
          <a:p>
            <a:pPr lvl="1"/>
            <a:r>
              <a:rPr lang="en-US" altLang="en-US"/>
              <a:t>Different internal structure</a:t>
            </a:r>
          </a:p>
          <a:p>
            <a:r>
              <a:rPr lang="en-US" altLang="en-US"/>
              <a:t>Directory entries contain</a:t>
            </a:r>
          </a:p>
          <a:p>
            <a:pPr lvl="1"/>
            <a:r>
              <a:rPr lang="en-US" altLang="en-US"/>
              <a:t>File name</a:t>
            </a:r>
          </a:p>
          <a:p>
            <a:pPr lvl="1"/>
            <a:r>
              <a:rPr lang="en-US" altLang="en-US"/>
              <a:t>I-node number</a:t>
            </a:r>
          </a:p>
          <a:p>
            <a:r>
              <a:rPr lang="en-US" altLang="en-US"/>
              <a:t>Other Unix file systems have more complex schemes</a:t>
            </a:r>
          </a:p>
          <a:p>
            <a:pPr lvl="1"/>
            <a:r>
              <a:rPr lang="en-US" altLang="en-US"/>
              <a:t>Not always simple files…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F22DA5-49B3-3C41-971A-27DFB4E0B7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36232D6-22D2-B24A-B230-B2930201A2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E2FADDB-C1D4-734C-9952-15E4065D9E3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4858C069-E74A-F847-9FD2-812721853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099909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 number</a:t>
            </a:r>
          </a:p>
        </p:txBody>
      </p:sp>
      <p:sp>
        <p:nvSpPr>
          <p:cNvPr id="125959" name="Rectangle 7">
            <a:extLst>
              <a:ext uri="{FF2B5EF4-FFF2-40B4-BE49-F238E27FC236}">
                <a16:creationId xmlns:a16="http://schemas.microsoft.com/office/drawing/2014/main" id="{CD139844-D52D-5B49-A678-549ABD85A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519891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record length</a:t>
            </a:r>
          </a:p>
        </p:txBody>
      </p:sp>
      <p:sp>
        <p:nvSpPr>
          <p:cNvPr id="125960" name="Rectangle 8">
            <a:extLst>
              <a:ext uri="{FF2B5EF4-FFF2-40B4-BE49-F238E27FC236}">
                <a16:creationId xmlns:a16="http://schemas.microsoft.com/office/drawing/2014/main" id="{D6A4F2E4-9754-4944-BCF9-EE4705C1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2939873"/>
            <a:ext cx="209991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 length</a:t>
            </a:r>
          </a:p>
        </p:txBody>
      </p:sp>
      <p:sp>
        <p:nvSpPr>
          <p:cNvPr id="125961" name="Rectangle 9">
            <a:extLst>
              <a:ext uri="{FF2B5EF4-FFF2-40B4-BE49-F238E27FC236}">
                <a16:creationId xmlns:a16="http://schemas.microsoft.com/office/drawing/2014/main" id="{0019FD4E-6BF4-1F45-996B-9AA2BCB64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3359855"/>
            <a:ext cx="2099910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</a:t>
            </a:r>
          </a:p>
        </p:txBody>
      </p:sp>
      <p:sp>
        <p:nvSpPr>
          <p:cNvPr id="125962" name="Rectangle 10">
            <a:extLst>
              <a:ext uri="{FF2B5EF4-FFF2-40B4-BE49-F238E27FC236}">
                <a16:creationId xmlns:a16="http://schemas.microsoft.com/office/drawing/2014/main" id="{514AD734-E2C8-FE4B-89ED-1AC28AE78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451808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 number</a:t>
            </a:r>
          </a:p>
        </p:txBody>
      </p:sp>
      <p:sp>
        <p:nvSpPr>
          <p:cNvPr id="125963" name="Rectangle 11">
            <a:extLst>
              <a:ext uri="{FF2B5EF4-FFF2-40B4-BE49-F238E27FC236}">
                <a16:creationId xmlns:a16="http://schemas.microsoft.com/office/drawing/2014/main" id="{D5BB9918-E321-3946-ADDD-686270FE3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4871790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record length</a:t>
            </a:r>
          </a:p>
        </p:txBody>
      </p:sp>
      <p:sp>
        <p:nvSpPr>
          <p:cNvPr id="125964" name="Rectangle 12">
            <a:extLst>
              <a:ext uri="{FF2B5EF4-FFF2-40B4-BE49-F238E27FC236}">
                <a16:creationId xmlns:a16="http://schemas.microsoft.com/office/drawing/2014/main" id="{4C92C50C-5071-CC45-9BFF-CB7F86377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291772"/>
            <a:ext cx="2099910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 length</a:t>
            </a:r>
          </a:p>
        </p:txBody>
      </p:sp>
      <p:sp>
        <p:nvSpPr>
          <p:cNvPr id="125965" name="Rectangle 13">
            <a:extLst>
              <a:ext uri="{FF2B5EF4-FFF2-40B4-BE49-F238E27FC236}">
                <a16:creationId xmlns:a16="http://schemas.microsoft.com/office/drawing/2014/main" id="{CE7CF2CB-7201-F54E-8CA9-D69DC7E8C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0" y="5711754"/>
            <a:ext cx="2099910" cy="755968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</a:t>
            </a:r>
          </a:p>
        </p:txBody>
      </p:sp>
      <p:sp>
        <p:nvSpPr>
          <p:cNvPr id="125966" name="Text Box 14">
            <a:extLst>
              <a:ext uri="{FF2B5EF4-FFF2-40B4-BE49-F238E27FC236}">
                <a16:creationId xmlns:a16="http://schemas.microsoft.com/office/drawing/2014/main" id="{8BE8A3BA-F567-6D4E-957B-8FC8D1F51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36" y="1595931"/>
            <a:ext cx="148470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343166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 block cache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41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08A9-71BD-4B42-8960-588833F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8575-9A0B-314D-B843-93E8CA80D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RAID</a:t>
            </a:r>
          </a:p>
          <a:p>
            <a:pPr lvl="1"/>
            <a:r>
              <a:rPr lang="en-US" dirty="0"/>
              <a:t>RAID 4 and 5</a:t>
            </a:r>
          </a:p>
          <a:p>
            <a:pPr lvl="1"/>
            <a:r>
              <a:rPr lang="en-US" dirty="0"/>
              <a:t>the different RAID levels</a:t>
            </a:r>
          </a:p>
          <a:p>
            <a:pPr lvl="1"/>
            <a:r>
              <a:rPr lang="en-US" dirty="0"/>
              <a:t>Can you elaborate on the disk failures needed for data to be lost in RAID 4</a:t>
            </a:r>
          </a:p>
          <a:p>
            <a:r>
              <a:rPr lang="en-US" dirty="0"/>
              <a:t>from lecture 21, calculating the size of a block</a:t>
            </a:r>
          </a:p>
          <a:p>
            <a:r>
              <a:rPr lang="en-US" dirty="0"/>
              <a:t>File system backups</a:t>
            </a:r>
          </a:p>
          <a:p>
            <a:pPr lvl="1"/>
            <a:r>
              <a:rPr lang="en-US" dirty="0"/>
              <a:t>using bitmaps to back up files</a:t>
            </a:r>
          </a:p>
          <a:p>
            <a:r>
              <a:rPr lang="en-US" dirty="0"/>
              <a:t>If an </a:t>
            </a:r>
            <a:r>
              <a:rPr lang="en-US" dirty="0" err="1"/>
              <a:t>i</a:t>
            </a:r>
            <a:r>
              <a:rPr lang="en-US" dirty="0"/>
              <a:t>-node has all the block numbers of a file, do you still need to traverse a file such as by iterating through the blocks' pointers in order to find data, or is that only for allocating new blocks?</a:t>
            </a:r>
          </a:p>
          <a:p>
            <a:r>
              <a:rPr lang="en-US" dirty="0"/>
              <a:t>What happens when a disk runs out of spare sectors? Is that the total disk failure?</a:t>
            </a:r>
          </a:p>
          <a:p>
            <a:r>
              <a:rPr lang="en-US" dirty="0"/>
              <a:t>Overarching Questions</a:t>
            </a:r>
          </a:p>
          <a:p>
            <a:pPr lvl="1"/>
            <a:r>
              <a:rPr lang="en-US" dirty="0"/>
              <a:t>How does the OS manage different techniques for disk quality</a:t>
            </a:r>
          </a:p>
          <a:p>
            <a:pPr lvl="1"/>
            <a:r>
              <a:rPr lang="en-US" dirty="0"/>
              <a:t>An overview of each concepts purpose that we went over today would be nice (RAID, sector skew, etc.)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5CB-B0AB-784A-AF68-F820C095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1A7A8-C0D4-694E-ACD3-2568FC7A09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34C935F7-1A20-1F46-AE93-901D50158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RAIDs, RAIDs, and more RAIDs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6621-1781-F744-811B-7FE263A5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" name="Footer Placeholder 2">
            <a:extLst>
              <a:ext uri="{FF2B5EF4-FFF2-40B4-BE49-F238E27FC236}">
                <a16:creationId xmlns:a16="http://schemas.microsoft.com/office/drawing/2014/main" id="{8123B85F-39DB-7448-8FF8-7A346A38BB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2" name="Slide Number Placeholder 3">
            <a:extLst>
              <a:ext uri="{FF2B5EF4-FFF2-40B4-BE49-F238E27FC236}">
                <a16:creationId xmlns:a16="http://schemas.microsoft.com/office/drawing/2014/main" id="{AE17F9F1-0D10-0F42-A92D-FF5160587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7389BE5-7A30-8243-8B50-40B60DE281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52" name="AutoShape 56">
            <a:extLst>
              <a:ext uri="{FF2B5EF4-FFF2-40B4-BE49-F238E27FC236}">
                <a16:creationId xmlns:a16="http://schemas.microsoft.com/office/drawing/2014/main" id="{41B306DB-B5BE-F94F-B88C-40C6E38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6" name="AutoShape 60">
            <a:extLst>
              <a:ext uri="{FF2B5EF4-FFF2-40B4-BE49-F238E27FC236}">
                <a16:creationId xmlns:a16="http://schemas.microsoft.com/office/drawing/2014/main" id="{DABF2C8A-EAA9-5347-9E84-F650C38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8" name="AutoShape 62" descr="Wide upward diagonal">
            <a:extLst>
              <a:ext uri="{FF2B5EF4-FFF2-40B4-BE49-F238E27FC236}">
                <a16:creationId xmlns:a16="http://schemas.microsoft.com/office/drawing/2014/main" id="{FAE69BDE-3619-F844-82E6-A274738C0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383725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2" name="AutoShape 6">
            <a:extLst>
              <a:ext uri="{FF2B5EF4-FFF2-40B4-BE49-F238E27FC236}">
                <a16:creationId xmlns:a16="http://schemas.microsoft.com/office/drawing/2014/main" id="{8270ACAA-9544-2C4D-B431-60E142367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1" name="AutoShape 5">
            <a:extLst>
              <a:ext uri="{FF2B5EF4-FFF2-40B4-BE49-F238E27FC236}">
                <a16:creationId xmlns:a16="http://schemas.microsoft.com/office/drawing/2014/main" id="{1DFD07B3-47A4-6B45-A1FD-80ABA21A9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0" name="AutoShape 4">
            <a:extLst>
              <a:ext uri="{FF2B5EF4-FFF2-40B4-BE49-F238E27FC236}">
                <a16:creationId xmlns:a16="http://schemas.microsoft.com/office/drawing/2014/main" id="{2E67DD2E-6FAA-8340-87C9-2A695C03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3" name="AutoShape 7">
            <a:extLst>
              <a:ext uri="{FF2B5EF4-FFF2-40B4-BE49-F238E27FC236}">
                <a16:creationId xmlns:a16="http://schemas.microsoft.com/office/drawing/2014/main" id="{0F5C80F8-BF16-DF4C-81DD-092D35B75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4" name="AutoShape 8">
            <a:extLst>
              <a:ext uri="{FF2B5EF4-FFF2-40B4-BE49-F238E27FC236}">
                <a16:creationId xmlns:a16="http://schemas.microsoft.com/office/drawing/2014/main" id="{F143E7CF-B0B8-E648-AAD7-ABBF486CB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5" name="AutoShape 9">
            <a:extLst>
              <a:ext uri="{FF2B5EF4-FFF2-40B4-BE49-F238E27FC236}">
                <a16:creationId xmlns:a16="http://schemas.microsoft.com/office/drawing/2014/main" id="{5D60774E-553E-2248-B75C-747DA2D86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</a:t>
            </a:r>
          </a:p>
        </p:txBody>
      </p:sp>
      <p:sp>
        <p:nvSpPr>
          <p:cNvPr id="55306" name="AutoShape 10">
            <a:extLst>
              <a:ext uri="{FF2B5EF4-FFF2-40B4-BE49-F238E27FC236}">
                <a16:creationId xmlns:a16="http://schemas.microsoft.com/office/drawing/2014/main" id="{A2AF8D63-1605-8C47-8F47-122DE3C52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7" name="AutoShape 11">
            <a:extLst>
              <a:ext uri="{FF2B5EF4-FFF2-40B4-BE49-F238E27FC236}">
                <a16:creationId xmlns:a16="http://schemas.microsoft.com/office/drawing/2014/main" id="{054FB10A-D6DD-2549-82F2-BF1125DC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8" name="AutoShape 12">
            <a:extLst>
              <a:ext uri="{FF2B5EF4-FFF2-40B4-BE49-F238E27FC236}">
                <a16:creationId xmlns:a16="http://schemas.microsoft.com/office/drawing/2014/main" id="{F892DF20-0B93-984F-B94F-658928314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09" name="AutoShape 13">
            <a:extLst>
              <a:ext uri="{FF2B5EF4-FFF2-40B4-BE49-F238E27FC236}">
                <a16:creationId xmlns:a16="http://schemas.microsoft.com/office/drawing/2014/main" id="{0B8E5095-70C8-844F-B4E3-A8CBD434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43589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0" name="AutoShape 14">
            <a:extLst>
              <a:ext uri="{FF2B5EF4-FFF2-40B4-BE49-F238E27FC236}">
                <a16:creationId xmlns:a16="http://schemas.microsoft.com/office/drawing/2014/main" id="{7CE55714-55FB-D948-9C33-679705295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209990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1" name="AutoShape 15">
            <a:extLst>
              <a:ext uri="{FF2B5EF4-FFF2-40B4-BE49-F238E27FC236}">
                <a16:creationId xmlns:a16="http://schemas.microsoft.com/office/drawing/2014/main" id="{F491614B-2306-5649-AD65-9AD553845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176392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2" name="AutoShape 16">
            <a:extLst>
              <a:ext uri="{FF2B5EF4-FFF2-40B4-BE49-F238E27FC236}">
                <a16:creationId xmlns:a16="http://schemas.microsoft.com/office/drawing/2014/main" id="{40C3470E-E335-334A-BB34-80E62264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4" y="1763924"/>
            <a:ext cx="4367812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3" name="Text Box 17">
            <a:extLst>
              <a:ext uri="{FF2B5EF4-FFF2-40B4-BE49-F238E27FC236}">
                <a16:creationId xmlns:a16="http://schemas.microsoft.com/office/drawing/2014/main" id="{64635175-22CD-C249-9E92-9C117BEC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247" y="1511935"/>
            <a:ext cx="8595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Stripe</a:t>
            </a:r>
          </a:p>
        </p:txBody>
      </p:sp>
      <p:cxnSp>
        <p:nvCxnSpPr>
          <p:cNvPr id="55314" name="AutoShape 18">
            <a:extLst>
              <a:ext uri="{FF2B5EF4-FFF2-40B4-BE49-F238E27FC236}">
                <a16:creationId xmlns:a16="http://schemas.microsoft.com/office/drawing/2014/main" id="{FE29C055-3E3B-C54E-81A6-D0ECD2F89659}"/>
              </a:ext>
            </a:extLst>
          </p:cNvPr>
          <p:cNvCxnSpPr>
            <a:cxnSpLocks noChangeShapeType="1"/>
            <a:stCxn id="55313" idx="1"/>
            <a:endCxn id="55312" idx="3"/>
          </p:cNvCxnSpPr>
          <p:nvPr/>
        </p:nvCxnSpPr>
        <p:spPr bwMode="auto">
          <a:xfrm rot="10800000" flipV="1">
            <a:off x="4956317" y="1727763"/>
            <a:ext cx="1595931" cy="2461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7" name="Text Box 21">
            <a:extLst>
              <a:ext uri="{FF2B5EF4-FFF2-40B4-BE49-F238E27FC236}">
                <a16:creationId xmlns:a16="http://schemas.microsoft.com/office/drawing/2014/main" id="{58102F29-4F7F-CC48-B6B4-C214493F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2015913"/>
            <a:ext cx="4219938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0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edundant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rray of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nexpensive </a:t>
            </a:r>
            <a:r>
              <a:rPr kumimoji="0" lang="en-US" altLang="en-US" sz="1984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isks</a:t>
            </a:r>
          </a:p>
        </p:txBody>
      </p:sp>
      <p:sp>
        <p:nvSpPr>
          <p:cNvPr id="55318" name="AutoShape 22">
            <a:extLst>
              <a:ext uri="{FF2B5EF4-FFF2-40B4-BE49-F238E27FC236}">
                <a16:creationId xmlns:a16="http://schemas.microsoft.com/office/drawing/2014/main" id="{3D6F7456-9DFD-7846-96EC-92B1F685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19" name="AutoShape 23">
            <a:extLst>
              <a:ext uri="{FF2B5EF4-FFF2-40B4-BE49-F238E27FC236}">
                <a16:creationId xmlns:a16="http://schemas.microsoft.com/office/drawing/2014/main" id="{93FD31BA-AB72-5043-8B9E-E1E36C8DA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0" name="AutoShape 24">
            <a:extLst>
              <a:ext uri="{FF2B5EF4-FFF2-40B4-BE49-F238E27FC236}">
                <a16:creationId xmlns:a16="http://schemas.microsoft.com/office/drawing/2014/main" id="{BDB16717-96AC-E44C-A925-E890623D5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1" name="AutoShape 25">
            <a:extLst>
              <a:ext uri="{FF2B5EF4-FFF2-40B4-BE49-F238E27FC236}">
                <a16:creationId xmlns:a16="http://schemas.microsoft.com/office/drawing/2014/main" id="{A3A02347-E791-B746-853F-CDA362FD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779837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2" name="AutoShape 26">
            <a:extLst>
              <a:ext uri="{FF2B5EF4-FFF2-40B4-BE49-F238E27FC236}">
                <a16:creationId xmlns:a16="http://schemas.microsoft.com/office/drawing/2014/main" id="{2A7EEDAE-18EA-B54D-A054-2E9A39F47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443851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3" name="AutoShape 27">
            <a:extLst>
              <a:ext uri="{FF2B5EF4-FFF2-40B4-BE49-F238E27FC236}">
                <a16:creationId xmlns:a16="http://schemas.microsoft.com/office/drawing/2014/main" id="{F7F34B46-3E11-614B-983A-4E92960A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3107866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4" name="AutoShape 28" descr="Wide upward diagonal">
            <a:extLst>
              <a:ext uri="{FF2B5EF4-FFF2-40B4-BE49-F238E27FC236}">
                <a16:creationId xmlns:a16="http://schemas.microsoft.com/office/drawing/2014/main" id="{45D328B1-5B24-AB4F-B0B4-EA17BD0F0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5" name="AutoShape 29" descr="Wide upward diagonal">
            <a:extLst>
              <a:ext uri="{FF2B5EF4-FFF2-40B4-BE49-F238E27FC236}">
                <a16:creationId xmlns:a16="http://schemas.microsoft.com/office/drawing/2014/main" id="{E687FBAA-F182-894A-B424-A5E64C706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6" name="AutoShape 30" descr="Wide upward diagonal">
            <a:extLst>
              <a:ext uri="{FF2B5EF4-FFF2-40B4-BE49-F238E27FC236}">
                <a16:creationId xmlns:a16="http://schemas.microsoft.com/office/drawing/2014/main" id="{1A5F7F96-0CEF-EA4B-ADE1-6C63D128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7" name="AutoShape 31" descr="Wide upward diagonal">
            <a:extLst>
              <a:ext uri="{FF2B5EF4-FFF2-40B4-BE49-F238E27FC236}">
                <a16:creationId xmlns:a16="http://schemas.microsoft.com/office/drawing/2014/main" id="{A9E1D29F-AADD-B24F-A900-1D364C5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77983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8" name="AutoShape 32" descr="Wide upward diagonal">
            <a:extLst>
              <a:ext uri="{FF2B5EF4-FFF2-40B4-BE49-F238E27FC236}">
                <a16:creationId xmlns:a16="http://schemas.microsoft.com/office/drawing/2014/main" id="{1E86A9DF-747A-F642-AEAC-0D8A27FE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443851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29" name="AutoShape 33" descr="Wide upward diagonal">
            <a:extLst>
              <a:ext uri="{FF2B5EF4-FFF2-40B4-BE49-F238E27FC236}">
                <a16:creationId xmlns:a16="http://schemas.microsoft.com/office/drawing/2014/main" id="{F2962F9E-01A1-014F-AC5D-DF1D7E99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3107866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0" name="AutoShape 34">
            <a:extLst>
              <a:ext uri="{FF2B5EF4-FFF2-40B4-BE49-F238E27FC236}">
                <a16:creationId xmlns:a16="http://schemas.microsoft.com/office/drawing/2014/main" id="{A4E0EF59-7E97-8949-A436-B35F5015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1" name="AutoShape 35">
            <a:extLst>
              <a:ext uri="{FF2B5EF4-FFF2-40B4-BE49-F238E27FC236}">
                <a16:creationId xmlns:a16="http://schemas.microsoft.com/office/drawing/2014/main" id="{C8A668BC-5DBB-4349-B6FE-C74F63F8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3107866"/>
            <a:ext cx="923960" cy="419982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ED181E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55332" name="AutoShape 36">
            <a:extLst>
              <a:ext uri="{FF2B5EF4-FFF2-40B4-BE49-F238E27FC236}">
                <a16:creationId xmlns:a16="http://schemas.microsoft.com/office/drawing/2014/main" id="{41C5B176-924D-A64F-AB70-4BFD73B27A1A}"/>
              </a:ext>
            </a:extLst>
          </p:cNvPr>
          <p:cNvCxnSpPr>
            <a:cxnSpLocks noChangeShapeType="1"/>
            <a:stCxn id="55330" idx="0"/>
            <a:endCxn id="55326" idx="1"/>
          </p:cNvCxnSpPr>
          <p:nvPr/>
        </p:nvCxnSpPr>
        <p:spPr bwMode="auto">
          <a:xfrm rot="5400000" flipV="1">
            <a:off x="2221183" y="2010664"/>
            <a:ext cx="10500" cy="2183906"/>
          </a:xfrm>
          <a:prstGeom prst="curvedConnector3">
            <a:avLst>
              <a:gd name="adj1" fmla="val -1300005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7">
            <a:extLst>
              <a:ext uri="{FF2B5EF4-FFF2-40B4-BE49-F238E27FC236}">
                <a16:creationId xmlns:a16="http://schemas.microsoft.com/office/drawing/2014/main" id="{5C12E336-A2AA-8140-AA02-956EECF9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3275859"/>
            <a:ext cx="198323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1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(Mirrored copies)</a:t>
            </a:r>
          </a:p>
        </p:txBody>
      </p:sp>
      <p:sp>
        <p:nvSpPr>
          <p:cNvPr id="55334" name="AutoShape 38">
            <a:extLst>
              <a:ext uri="{FF2B5EF4-FFF2-40B4-BE49-F238E27FC236}">
                <a16:creationId xmlns:a16="http://schemas.microsoft.com/office/drawing/2014/main" id="{095E3549-1EDE-D147-BDB8-54182A471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5" name="AutoShape 39">
            <a:extLst>
              <a:ext uri="{FF2B5EF4-FFF2-40B4-BE49-F238E27FC236}">
                <a16:creationId xmlns:a16="http://schemas.microsoft.com/office/drawing/2014/main" id="{88741AC3-A186-3D4C-95A0-777BCA6F6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6" name="AutoShape 40">
            <a:extLst>
              <a:ext uri="{FF2B5EF4-FFF2-40B4-BE49-F238E27FC236}">
                <a16:creationId xmlns:a16="http://schemas.microsoft.com/office/drawing/2014/main" id="{D0F965EE-0735-6C49-A985-6485D3CBF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7" name="AutoShape 41">
            <a:extLst>
              <a:ext uri="{FF2B5EF4-FFF2-40B4-BE49-F238E27FC236}">
                <a16:creationId xmlns:a16="http://schemas.microsoft.com/office/drawing/2014/main" id="{94C466DB-568F-D544-B5FE-839F2EEB0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8" name="AutoShape 42">
            <a:extLst>
              <a:ext uri="{FF2B5EF4-FFF2-40B4-BE49-F238E27FC236}">
                <a16:creationId xmlns:a16="http://schemas.microsoft.com/office/drawing/2014/main" id="{C3994742-8B95-0445-ACEE-36049FBDD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39" name="AutoShape 43">
            <a:extLst>
              <a:ext uri="{FF2B5EF4-FFF2-40B4-BE49-F238E27FC236}">
                <a16:creationId xmlns:a16="http://schemas.microsoft.com/office/drawing/2014/main" id="{6508A048-3892-4341-BA1F-5F96462C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0" name="AutoShape 44">
            <a:extLst>
              <a:ext uri="{FF2B5EF4-FFF2-40B4-BE49-F238E27FC236}">
                <a16:creationId xmlns:a16="http://schemas.microsoft.com/office/drawing/2014/main" id="{9740CC43-9044-6848-A9E7-0233AC51C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1" name="AutoShape 45">
            <a:extLst>
              <a:ext uri="{FF2B5EF4-FFF2-40B4-BE49-F238E27FC236}">
                <a16:creationId xmlns:a16="http://schemas.microsoft.com/office/drawing/2014/main" id="{3CE31CE5-A98C-4E47-A64E-A8D10D51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2" name="AutoShape 46">
            <a:extLst>
              <a:ext uri="{FF2B5EF4-FFF2-40B4-BE49-F238E27FC236}">
                <a16:creationId xmlns:a16="http://schemas.microsoft.com/office/drawing/2014/main" id="{EAE54441-12CC-A548-A428-F4C140D76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3" name="AutoShape 47">
            <a:extLst>
              <a:ext uri="{FF2B5EF4-FFF2-40B4-BE49-F238E27FC236}">
                <a16:creationId xmlns:a16="http://schemas.microsoft.com/office/drawing/2014/main" id="{7FFEFF66-04D6-9B49-9053-0BF7CFEB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039783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4" name="AutoShape 48">
            <a:extLst>
              <a:ext uri="{FF2B5EF4-FFF2-40B4-BE49-F238E27FC236}">
                <a16:creationId xmlns:a16="http://schemas.microsoft.com/office/drawing/2014/main" id="{3E1DDB1C-9DE4-DB46-A8B2-B7D84F76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703797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5" name="AutoShape 49">
            <a:extLst>
              <a:ext uri="{FF2B5EF4-FFF2-40B4-BE49-F238E27FC236}">
                <a16:creationId xmlns:a16="http://schemas.microsoft.com/office/drawing/2014/main" id="{7B29E63C-13F7-234C-BC68-74AC87BAC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4367812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49" name="AutoShape 53" descr="Wide upward diagonal">
            <a:extLst>
              <a:ext uri="{FF2B5EF4-FFF2-40B4-BE49-F238E27FC236}">
                <a16:creationId xmlns:a16="http://schemas.microsoft.com/office/drawing/2014/main" id="{665E993F-A3BF-7148-899E-850B5AD8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0" name="AutoShape 54" descr="Wide upward diagonal">
            <a:extLst>
              <a:ext uri="{FF2B5EF4-FFF2-40B4-BE49-F238E27FC236}">
                <a16:creationId xmlns:a16="http://schemas.microsoft.com/office/drawing/2014/main" id="{C80B7323-80E1-0042-900A-1E6F001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703797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1" name="AutoShape 55" descr="Wide upward diagonal">
            <a:extLst>
              <a:ext uri="{FF2B5EF4-FFF2-40B4-BE49-F238E27FC236}">
                <a16:creationId xmlns:a16="http://schemas.microsoft.com/office/drawing/2014/main" id="{7A730991-70AF-F14E-9BFB-658895A9C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367812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3" name="AutoShape 57">
            <a:extLst>
              <a:ext uri="{FF2B5EF4-FFF2-40B4-BE49-F238E27FC236}">
                <a16:creationId xmlns:a16="http://schemas.microsoft.com/office/drawing/2014/main" id="{1DC41E32-8685-E449-9D08-F515D2449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6047739"/>
            <a:ext cx="755968" cy="419982"/>
          </a:xfrm>
          <a:prstGeom prst="can">
            <a:avLst>
              <a:gd name="adj" fmla="val 25000"/>
            </a:avLst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4" name="AutoShape 58">
            <a:extLst>
              <a:ext uri="{FF2B5EF4-FFF2-40B4-BE49-F238E27FC236}">
                <a16:creationId xmlns:a16="http://schemas.microsoft.com/office/drawing/2014/main" id="{5A3B9DEB-592D-B241-A152-A804B6EF8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8449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5" name="AutoShape 59">
            <a:extLst>
              <a:ext uri="{FF2B5EF4-FFF2-40B4-BE49-F238E27FC236}">
                <a16:creationId xmlns:a16="http://schemas.microsoft.com/office/drawing/2014/main" id="{E7538242-ED6A-C04B-BA44-E58C24B1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383725"/>
            <a:ext cx="755968" cy="419982"/>
          </a:xfrm>
          <a:prstGeom prst="can">
            <a:avLst>
              <a:gd name="adj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9" name="AutoShape 63" descr="Wide upward diagonal">
            <a:extLst>
              <a:ext uri="{FF2B5EF4-FFF2-40B4-BE49-F238E27FC236}">
                <a16:creationId xmlns:a16="http://schemas.microsoft.com/office/drawing/2014/main" id="{82147B8D-960B-0C46-9573-FE1BACD88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6047739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0" name="AutoShape 64" descr="Wide upward diagonal">
            <a:extLst>
              <a:ext uri="{FF2B5EF4-FFF2-40B4-BE49-F238E27FC236}">
                <a16:creationId xmlns:a16="http://schemas.microsoft.com/office/drawing/2014/main" id="{290BC40E-7681-1441-AF2A-BA272F6EF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711754"/>
            <a:ext cx="755968" cy="419982"/>
          </a:xfrm>
          <a:prstGeom prst="can">
            <a:avLst>
              <a:gd name="adj" fmla="val 25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57" name="AutoShape 61">
            <a:extLst>
              <a:ext uri="{FF2B5EF4-FFF2-40B4-BE49-F238E27FC236}">
                <a16:creationId xmlns:a16="http://schemas.microsoft.com/office/drawing/2014/main" id="{0F90AF96-A1F5-AA43-B1DA-97231D06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402" y="5711754"/>
            <a:ext cx="755968" cy="419982"/>
          </a:xfrm>
          <a:prstGeom prst="can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55362" name="Text Box 66">
            <a:extLst>
              <a:ext uri="{FF2B5EF4-FFF2-40B4-BE49-F238E27FC236}">
                <a16:creationId xmlns:a16="http://schemas.microsoft.com/office/drawing/2014/main" id="{BEC91C3B-402C-8142-9F64-1189E294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4" y="4619801"/>
            <a:ext cx="2258952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(Striped with parity)</a:t>
            </a:r>
          </a:p>
        </p:txBody>
      </p:sp>
      <p:sp>
        <p:nvSpPr>
          <p:cNvPr id="55363" name="Text Box 67">
            <a:extLst>
              <a:ext uri="{FF2B5EF4-FFF2-40B4-BE49-F238E27FC236}">
                <a16:creationId xmlns:a16="http://schemas.microsoft.com/office/drawing/2014/main" id="{9BA42E6C-9F68-8D44-9697-9B34263C9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963743"/>
            <a:ext cx="314060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RAID 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(Parity rotates through disks)</a:t>
            </a:r>
          </a:p>
        </p:txBody>
      </p:sp>
    </p:spTree>
    <p:extLst>
      <p:ext uri="{BB962C8B-B14F-4D97-AF65-F5344CB8AC3E}">
        <p14:creationId xmlns:p14="http://schemas.microsoft.com/office/powerpoint/2010/main" val="367870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Implementation</a:t>
            </a:r>
          </a:p>
          <a:p>
            <a:pPr lvl="1"/>
            <a:r>
              <a:rPr lang="en-US" dirty="0"/>
              <a:t>Optimizing performance</a:t>
            </a:r>
          </a:p>
          <a:p>
            <a:pPr lvl="1"/>
            <a:r>
              <a:rPr lang="en-US" dirty="0"/>
              <a:t>Low-level device driver issues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929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6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Trends in disk &amp; memory</a:t>
            </a:r>
          </a:p>
          <a:p>
            <a:pPr lvl="1"/>
            <a:r>
              <a:rPr lang="en-US" altLang="en-US" dirty="0"/>
              <a:t>Faster CPUs</a:t>
            </a:r>
          </a:p>
          <a:p>
            <a:pPr lvl="1"/>
            <a:r>
              <a:rPr lang="en-US" altLang="en-US" dirty="0"/>
              <a:t>Larger memories</a:t>
            </a:r>
          </a:p>
          <a:p>
            <a:r>
              <a:rPr lang="en-US" altLang="en-US" dirty="0"/>
              <a:t>Result</a:t>
            </a:r>
          </a:p>
          <a:p>
            <a:pPr lvl="1"/>
            <a:r>
              <a:rPr lang="en-US" altLang="en-US" dirty="0"/>
              <a:t>More memory -&gt; disk caches can also be larger</a:t>
            </a:r>
          </a:p>
          <a:p>
            <a:pPr lvl="1"/>
            <a:r>
              <a:rPr lang="en-US" altLang="en-US" dirty="0"/>
              <a:t>Increasing number of read requests can come from cache</a:t>
            </a:r>
          </a:p>
          <a:p>
            <a:pPr lvl="1"/>
            <a:r>
              <a:rPr lang="en-US" altLang="en-US" dirty="0"/>
              <a:t>Thus, most disk accesses will be writes</a:t>
            </a:r>
          </a:p>
          <a:p>
            <a:r>
              <a:rPr lang="en-US" altLang="en-US" dirty="0"/>
              <a:t>LFS structures entire disk as a log</a:t>
            </a:r>
          </a:p>
          <a:p>
            <a:pPr lvl="1"/>
            <a:r>
              <a:rPr lang="en-US" altLang="en-US" dirty="0"/>
              <a:t>All writes initially buffered in memory</a:t>
            </a:r>
          </a:p>
          <a:p>
            <a:pPr lvl="1"/>
            <a:r>
              <a:rPr lang="en-US" altLang="en-US" dirty="0"/>
              <a:t>Periodically write these to the end of the disk log</a:t>
            </a:r>
          </a:p>
          <a:p>
            <a:pPr lvl="1"/>
            <a:r>
              <a:rPr lang="en-US" altLang="en-US" dirty="0"/>
              <a:t>When file opened, locate </a:t>
            </a:r>
            <a:r>
              <a:rPr lang="en-US" altLang="en-US" dirty="0" err="1"/>
              <a:t>i</a:t>
            </a:r>
            <a:r>
              <a:rPr lang="en-US" altLang="en-US" dirty="0"/>
              <a:t>-node, then find blocks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AE555-B13B-40CD-BABA-95554299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1273443"/>
            <a:ext cx="8463319" cy="56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88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85459B4-4A7C-0D4E-98A0-9E5CA800F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file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56C85A-7395-FD4D-BB40-830FFD5E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3939545-5099-8441-BBB1-57C65C82299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69FA191-B7DE-CD48-987E-904A5ED732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D21D1D1-03F7-CE4F-A8BF-0F3E56D4C49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9940" name="Picture 4" descr="6-29">
            <a:extLst>
              <a:ext uri="{FF2B5EF4-FFF2-40B4-BE49-F238E27FC236}">
                <a16:creationId xmlns:a16="http://schemas.microsoft.com/office/drawing/2014/main" id="{A8C25460-911E-3843-903C-BA9394616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679928"/>
            <a:ext cx="9743581" cy="21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2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0D1-84C7-4E77-A12D-020592FD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Disks, cylinders, cylinder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4CC0-6C7E-4649-865B-B5F66B013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83D96-5185-4569-9E6F-8582049A63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5E85B-11AD-4FA6-B48F-ED055FDF3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61F2B-7F0A-4820-8AD1-878F8055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7" y="1119673"/>
            <a:ext cx="8824529" cy="58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4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41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42</a:t>
            </a:fld>
            <a:endParaRPr lang="en-GB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29" y="1155557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Low-level device driver issues</a:t>
            </a:r>
          </a:p>
          <a:p>
            <a:pPr lvl="1"/>
            <a:r>
              <a:rPr lang="en-US"/>
              <a:t>memory-mapped vs port-mapped I/O</a:t>
            </a:r>
          </a:p>
          <a:p>
            <a:pPr lvl="1"/>
            <a:r>
              <a:rPr lang="en-US"/>
              <a:t>3 Ways to read/write from an I/O Device</a:t>
            </a:r>
          </a:p>
          <a:p>
            <a:pPr lvl="1"/>
            <a:r>
              <a:rPr lang="en-US"/>
              <a:t>Disk structure and scheduling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2489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75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Trends in disk &amp; memory</a:t>
            </a:r>
          </a:p>
          <a:p>
            <a:pPr lvl="1"/>
            <a:r>
              <a:rPr lang="en-US" altLang="en-US"/>
              <a:t>Faster CPUs</a:t>
            </a:r>
          </a:p>
          <a:p>
            <a:pPr lvl="1"/>
            <a:r>
              <a:rPr lang="en-US" altLang="en-US"/>
              <a:t>Larger memories</a:t>
            </a:r>
          </a:p>
          <a:p>
            <a:r>
              <a:rPr lang="en-US" altLang="en-US"/>
              <a:t>Result</a:t>
            </a:r>
          </a:p>
          <a:p>
            <a:pPr lvl="1"/>
            <a:r>
              <a:rPr lang="en-US" altLang="en-US"/>
              <a:t>More memory -&gt; disk caches can also be larger</a:t>
            </a:r>
          </a:p>
          <a:p>
            <a:pPr lvl="1"/>
            <a:r>
              <a:rPr lang="en-US" altLang="en-US"/>
              <a:t>Increasing number of read requests can come from cache</a:t>
            </a:r>
          </a:p>
          <a:p>
            <a:pPr lvl="1"/>
            <a:r>
              <a:rPr lang="en-US" altLang="en-US"/>
              <a:t>Thus, most disk accesses will be writes</a:t>
            </a:r>
          </a:p>
          <a:p>
            <a:r>
              <a:rPr lang="en-US" altLang="en-US"/>
              <a:t>LFS structures entire disk as a log</a:t>
            </a:r>
          </a:p>
          <a:p>
            <a:pPr lvl="1"/>
            <a:r>
              <a:rPr lang="en-US" altLang="en-US"/>
              <a:t>All writes initially buffered in memory</a:t>
            </a:r>
          </a:p>
          <a:p>
            <a:pPr lvl="1"/>
            <a:r>
              <a:rPr lang="en-US" altLang="en-US"/>
              <a:t>Periodically write these to the end of the disk log</a:t>
            </a:r>
          </a:p>
          <a:p>
            <a:pPr lvl="1"/>
            <a:r>
              <a:rPr lang="en-US" altLang="en-US"/>
              <a:t>When file opened, locate </a:t>
            </a:r>
            <a:r>
              <a:rPr lang="en-US" altLang="en-US" err="1"/>
              <a:t>i</a:t>
            </a:r>
            <a:r>
              <a:rPr lang="en-US" altLang="en-US"/>
              <a:t>-node, then find blocks</a:t>
            </a:r>
          </a:p>
          <a:p>
            <a:r>
              <a:rPr lang="en-US" altLang="en-US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85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CD-ROM has data in a spiral</a:t>
            </a:r>
          </a:p>
          <a:p>
            <a:pPr lvl="1"/>
            <a:r>
              <a:rPr lang="en-US" altLang="en-US"/>
              <a:t>Hard drives have concentric circles of data</a:t>
            </a:r>
          </a:p>
          <a:p>
            <a:r>
              <a:rPr lang="en-US" altLang="en-US"/>
              <a:t>One continuous track: just like vinyl records!</a:t>
            </a:r>
          </a:p>
          <a:p>
            <a:r>
              <a:rPr lang="en-US" altLang="en-US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0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A88-3371-46B8-9EA9-DFBA99A3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5821-9EEA-43C5-BC40-7BF5279A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F63E0-6515-4240-9797-49A7C5776F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4708E-332C-42DF-B293-661B949F1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79787-BE77-45ED-BB29-A9EAB837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020147"/>
            <a:ext cx="9001774" cy="60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86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>
            <a:extLst>
              <a:ext uri="{FF2B5EF4-FFF2-40B4-BE49-F238E27FC236}">
                <a16:creationId xmlns:a16="http://schemas.microsoft.com/office/drawing/2014/main" id="{297EF9EC-5F00-0543-A5C8-EC38AAEB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drivers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14F4AAF7-0F62-5C44-AE55-5FA15572ED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712280" cy="6506358"/>
          </a:xfrm>
        </p:spPr>
        <p:txBody>
          <a:bodyPr/>
          <a:lstStyle/>
          <a:p>
            <a:r>
              <a:rPr lang="en-US" altLang="en-US"/>
              <a:t>Device drivers go between device controllers and rest of OS</a:t>
            </a:r>
          </a:p>
          <a:p>
            <a:pPr lvl="1"/>
            <a:r>
              <a:rPr lang="en-US" altLang="en-US"/>
              <a:t>Drivers standardize interface to widely varied devices</a:t>
            </a:r>
          </a:p>
          <a:p>
            <a:r>
              <a:rPr lang="en-US" altLang="en-US"/>
              <a:t>Device drivers communicate with controllers over bus</a:t>
            </a:r>
          </a:p>
          <a:p>
            <a:pPr lvl="1"/>
            <a:r>
              <a:rPr lang="en-US" altLang="en-US"/>
              <a:t>Controllers communicate with devices themselves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64E27F3-AEB6-9747-B59C-CD420DB7C9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5E0D516-0CFF-E64D-B4B8-84B23C627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B69AAE-334C-B048-B3AA-99F73E42032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FCCA9571-DA23-9C4E-9331-C30AEF48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BB007D4B-E59C-D449-82D5-77D19ACF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443851"/>
            <a:ext cx="335986" cy="3359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6777EFBC-71FE-DD41-8F9E-9F4A8CFAD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1511934"/>
            <a:ext cx="3611845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D20F08F-300B-0C40-AD44-639C2303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519891"/>
            <a:ext cx="3611845" cy="285587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0492" name="Oval 12">
            <a:extLst>
              <a:ext uri="{FF2B5EF4-FFF2-40B4-BE49-F238E27FC236}">
                <a16:creationId xmlns:a16="http://schemas.microsoft.com/office/drawing/2014/main" id="{1744EF2C-E839-EC46-B243-DDA77EA4C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1595931"/>
            <a:ext cx="1511935" cy="755968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program</a:t>
            </a:r>
          </a:p>
        </p:txBody>
      </p:sp>
      <p:cxnSp>
        <p:nvCxnSpPr>
          <p:cNvPr id="20495" name="AutoShape 15">
            <a:extLst>
              <a:ext uri="{FF2B5EF4-FFF2-40B4-BE49-F238E27FC236}">
                <a16:creationId xmlns:a16="http://schemas.microsoft.com/office/drawing/2014/main" id="{A762CB65-609E-694D-AEB7-8F920EBA79B2}"/>
              </a:ext>
            </a:extLst>
          </p:cNvPr>
          <p:cNvCxnSpPr>
            <a:cxnSpLocks noChangeShapeType="1"/>
            <a:stCxn id="20492" idx="4"/>
            <a:endCxn id="20494" idx="0"/>
          </p:cNvCxnSpPr>
          <p:nvPr/>
        </p:nvCxnSpPr>
        <p:spPr bwMode="auto">
          <a:xfrm>
            <a:off x="8064182" y="2351898"/>
            <a:ext cx="0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61186BA2-034F-4C4A-9D96-67806BA3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630BE0DD-7895-BC4B-85A7-21CD47672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367812"/>
            <a:ext cx="1511935" cy="67197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driver</a:t>
            </a:r>
          </a:p>
        </p:txBody>
      </p:sp>
      <p:cxnSp>
        <p:nvCxnSpPr>
          <p:cNvPr id="20503" name="AutoShape 23">
            <a:extLst>
              <a:ext uri="{FF2B5EF4-FFF2-40B4-BE49-F238E27FC236}">
                <a16:creationId xmlns:a16="http://schemas.microsoft.com/office/drawing/2014/main" id="{690C1106-B04F-6C40-8523-FEF3AFC04867}"/>
              </a:ext>
            </a:extLst>
          </p:cNvPr>
          <p:cNvCxnSpPr>
            <a:cxnSpLocks noChangeShapeType="1"/>
            <a:stCxn id="20499" idx="2"/>
            <a:endCxn id="20497" idx="0"/>
          </p:cNvCxnSpPr>
          <p:nvPr/>
        </p:nvCxnSpPr>
        <p:spPr bwMode="auto">
          <a:xfrm>
            <a:off x="714022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4" name="AutoShape 24">
            <a:extLst>
              <a:ext uri="{FF2B5EF4-FFF2-40B4-BE49-F238E27FC236}">
                <a16:creationId xmlns:a16="http://schemas.microsoft.com/office/drawing/2014/main" id="{B8C3F78F-4F4F-774F-9124-38F3F9324D0B}"/>
              </a:ext>
            </a:extLst>
          </p:cNvPr>
          <p:cNvCxnSpPr>
            <a:cxnSpLocks noChangeShapeType="1"/>
            <a:stCxn id="20500" idx="2"/>
            <a:endCxn id="20498" idx="0"/>
          </p:cNvCxnSpPr>
          <p:nvPr/>
        </p:nvCxnSpPr>
        <p:spPr bwMode="auto">
          <a:xfrm>
            <a:off x="8988142" y="3779837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AutoShape 14">
            <a:extLst>
              <a:ext uri="{FF2B5EF4-FFF2-40B4-BE49-F238E27FC236}">
                <a16:creationId xmlns:a16="http://schemas.microsoft.com/office/drawing/2014/main" id="{9112AB74-F33D-3345-934D-658F1B0A1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3359855"/>
            <a:ext cx="3359856" cy="587975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Rest of the OS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5CB6BFF8-143D-6C4A-956D-B11C8A3E6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Keyboard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5EDE5B64-9917-9446-BFBA-71D1C2E5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5627758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</a:t>
            </a:r>
            <a:b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controller</a:t>
            </a:r>
          </a:p>
        </p:txBody>
      </p:sp>
      <p:cxnSp>
        <p:nvCxnSpPr>
          <p:cNvPr id="20508" name="AutoShape 28">
            <a:extLst>
              <a:ext uri="{FF2B5EF4-FFF2-40B4-BE49-F238E27FC236}">
                <a16:creationId xmlns:a16="http://schemas.microsoft.com/office/drawing/2014/main" id="{5EA8A356-20EE-A345-9690-12203444AD5F}"/>
              </a:ext>
            </a:extLst>
          </p:cNvPr>
          <p:cNvCxnSpPr>
            <a:cxnSpLocks noChangeShapeType="1"/>
            <a:stCxn id="20497" idx="2"/>
            <a:endCxn id="20505" idx="0"/>
          </p:cNvCxnSpPr>
          <p:nvPr/>
        </p:nvCxnSpPr>
        <p:spPr bwMode="auto">
          <a:xfrm>
            <a:off x="714022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9" name="AutoShape 29">
            <a:extLst>
              <a:ext uri="{FF2B5EF4-FFF2-40B4-BE49-F238E27FC236}">
                <a16:creationId xmlns:a16="http://schemas.microsoft.com/office/drawing/2014/main" id="{1F3C0CA5-7056-1B4D-A2E5-7605A032DF32}"/>
              </a:ext>
            </a:extLst>
          </p:cNvPr>
          <p:cNvCxnSpPr>
            <a:cxnSpLocks noChangeShapeType="1"/>
            <a:stCxn id="20498" idx="2"/>
            <a:endCxn id="20507" idx="0"/>
          </p:cNvCxnSpPr>
          <p:nvPr/>
        </p:nvCxnSpPr>
        <p:spPr bwMode="auto">
          <a:xfrm>
            <a:off x="8988142" y="5039783"/>
            <a:ext cx="0" cy="58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BB948475-B42B-A746-B9EB-E90F3EA5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635714"/>
            <a:ext cx="503978" cy="419982"/>
          </a:xfrm>
          <a:prstGeom prst="can">
            <a:avLst>
              <a:gd name="adj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0511" name="AutoShape 31">
            <a:extLst>
              <a:ext uri="{FF2B5EF4-FFF2-40B4-BE49-F238E27FC236}">
                <a16:creationId xmlns:a16="http://schemas.microsoft.com/office/drawing/2014/main" id="{5FC45E5C-4A59-F047-8031-DDB0A859C50B}"/>
              </a:ext>
            </a:extLst>
          </p:cNvPr>
          <p:cNvCxnSpPr>
            <a:cxnSpLocks noChangeShapeType="1"/>
            <a:stCxn id="20507" idx="2"/>
            <a:endCxn id="20510" idx="1"/>
          </p:cNvCxnSpPr>
          <p:nvPr/>
        </p:nvCxnSpPr>
        <p:spPr bwMode="auto">
          <a:xfrm rot="16200000" flipH="1">
            <a:off x="8862147" y="6425723"/>
            <a:ext cx="335986" cy="83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12" name="Picture 32">
            <a:extLst>
              <a:ext uri="{FF2B5EF4-FFF2-40B4-BE49-F238E27FC236}">
                <a16:creationId xmlns:a16="http://schemas.microsoft.com/office/drawing/2014/main" id="{8745C043-4947-AA40-8D01-26E9EFB35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72" y="6719711"/>
            <a:ext cx="1924917" cy="34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13" name="AutoShape 33">
            <a:extLst>
              <a:ext uri="{FF2B5EF4-FFF2-40B4-BE49-F238E27FC236}">
                <a16:creationId xmlns:a16="http://schemas.microsoft.com/office/drawing/2014/main" id="{08CA571E-08B5-D747-B084-28F6F0065221}"/>
              </a:ext>
            </a:extLst>
          </p:cNvPr>
          <p:cNvCxnSpPr>
            <a:cxnSpLocks noChangeShapeType="1"/>
            <a:stCxn id="20505" idx="2"/>
            <a:endCxn id="20512" idx="0"/>
          </p:cNvCxnSpPr>
          <p:nvPr/>
        </p:nvCxnSpPr>
        <p:spPr bwMode="auto">
          <a:xfrm rot="5400000">
            <a:off x="6823486" y="6402974"/>
            <a:ext cx="419982" cy="21349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832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>
            <a:extLst>
              <a:ext uri="{FF2B5EF4-FFF2-40B4-BE49-F238E27FC236}">
                <a16:creationId xmlns:a16="http://schemas.microsoft.com/office/drawing/2014/main" id="{87867F76-51D3-284B-9709-6B0C84C26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Directory entry in MS-DOS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58A6CA-3D86-D341-82EC-964FCABC9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01A6D02-241F-3D44-93D2-85FD009DF9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52FB52-3F06-AA49-B95E-B582B40F9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0FB19B7-21FF-8D48-B94D-BAC05985858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3012" name="Picture 4" descr="6-32">
            <a:extLst>
              <a:ext uri="{FF2B5EF4-FFF2-40B4-BE49-F238E27FC236}">
                <a16:creationId xmlns:a16="http://schemas.microsoft.com/office/drawing/2014/main" id="{8ED3B53A-9E5B-2C42-8567-6A660118B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" y="1679928"/>
            <a:ext cx="9827578" cy="27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4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>
            <a:extLst>
              <a:ext uri="{FF2B5EF4-FFF2-40B4-BE49-F238E27FC236}">
                <a16:creationId xmlns:a16="http://schemas.microsoft.com/office/drawing/2014/main" id="{CF3AE780-DF6C-C84C-B874-341E4A1897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controllers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386C1B-6B95-7141-856A-76E43D752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Electronic component controls the device</a:t>
            </a:r>
          </a:p>
          <a:p>
            <a:pPr lvl="1"/>
            <a:r>
              <a:rPr lang="en-US" altLang="en-US"/>
              <a:t>May be able to handle multiple devices</a:t>
            </a:r>
          </a:p>
          <a:p>
            <a:pPr lvl="1"/>
            <a:r>
              <a:rPr lang="en-US" altLang="en-US"/>
              <a:t>May be more than one controller per mechanical component (example: hard drive)</a:t>
            </a:r>
          </a:p>
          <a:p>
            <a:r>
              <a:rPr lang="en-US" altLang="en-US"/>
              <a:t>Controller's tasks</a:t>
            </a:r>
          </a:p>
          <a:p>
            <a:pPr lvl="1"/>
            <a:r>
              <a:rPr lang="en-US" altLang="en-US"/>
              <a:t>Convert serial bit stream to block of bytes</a:t>
            </a:r>
          </a:p>
          <a:p>
            <a:pPr lvl="1"/>
            <a:r>
              <a:rPr lang="en-US" altLang="en-US"/>
              <a:t>Perform error correction as necessary</a:t>
            </a:r>
          </a:p>
          <a:p>
            <a:pPr lvl="1"/>
            <a:r>
              <a:rPr lang="en-US" altLang="en-US"/>
              <a:t>Make available to main memory</a:t>
            </a:r>
          </a:p>
          <a:p>
            <a:r>
              <a:rPr lang="en-US"/>
              <a:t>Block Devices </a:t>
            </a:r>
          </a:p>
          <a:p>
            <a:pPr lvl="1"/>
            <a:r>
              <a:rPr lang="en-US"/>
              <a:t>A device that stores data in fixed‐sized blocks, each uniquely addressed, and can be randomly accessed</a:t>
            </a:r>
          </a:p>
          <a:p>
            <a:r>
              <a:rPr lang="en-US"/>
              <a:t>Character Devices </a:t>
            </a:r>
          </a:p>
          <a:p>
            <a:pPr lvl="1"/>
            <a:r>
              <a:rPr lang="en-US"/>
              <a:t>Device that delivers or accepts a stream of characters</a:t>
            </a: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57384-411B-CE40-BA43-215C83D1A4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DF278-AAC3-F74F-992A-2A7C14653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46F33A6-8968-8F47-9458-8221E655778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30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A9A1425-4874-F04C-B2D5-BBA7B80EA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Layers of I/O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6ECA2-1D35-A74A-BB7F-73D8265C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C5B5340-FDB5-FC4B-BD14-FA1AC5B413B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F451F94-CA00-7440-8CF2-E51039E8D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20309B2-5435-C946-ABA2-5B408D81C8F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15C9D0D4-218C-9849-9A1C-D07D82373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480" y="2603888"/>
            <a:ext cx="6215733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User-level I/O software &amp; libraries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E25605C-8AB6-FE45-9377-88672033D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275859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Device-independent OS software</a:t>
            </a:r>
          </a:p>
        </p:txBody>
      </p:sp>
      <p:sp>
        <p:nvSpPr>
          <p:cNvPr id="17417" name="Rectangle 9">
            <a:extLst>
              <a:ext uri="{FF2B5EF4-FFF2-40B4-BE49-F238E27FC236}">
                <a16:creationId xmlns:a16="http://schemas.microsoft.com/office/drawing/2014/main" id="{89564B4B-68B2-9746-8C0C-C77C8E27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3947830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Device drivers</a:t>
            </a:r>
          </a:p>
        </p:txBody>
      </p:sp>
      <p:sp>
        <p:nvSpPr>
          <p:cNvPr id="17418" name="Rectangle 10">
            <a:extLst>
              <a:ext uri="{FF2B5EF4-FFF2-40B4-BE49-F238E27FC236}">
                <a16:creationId xmlns:a16="http://schemas.microsoft.com/office/drawing/2014/main" id="{7EE1A5EB-9699-FA4A-A1C9-EFEA29B3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94" y="4619801"/>
            <a:ext cx="6887704" cy="67197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Interrupt handlers</a:t>
            </a:r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C9E2D635-5686-EF4A-B4EF-CB856B719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5291772"/>
            <a:ext cx="7811664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Hardware</a:t>
            </a:r>
          </a:p>
        </p:txBody>
      </p:sp>
      <p:sp>
        <p:nvSpPr>
          <p:cNvPr id="17420" name="AutoShape 12">
            <a:extLst>
              <a:ext uri="{FF2B5EF4-FFF2-40B4-BE49-F238E27FC236}">
                <a16:creationId xmlns:a16="http://schemas.microsoft.com/office/drawing/2014/main" id="{C581DE4B-7A18-044E-8D3B-5780AC01F2DE}"/>
              </a:ext>
            </a:extLst>
          </p:cNvPr>
          <p:cNvSpPr>
            <a:spLocks/>
          </p:cNvSpPr>
          <p:nvPr/>
        </p:nvSpPr>
        <p:spPr bwMode="auto">
          <a:xfrm>
            <a:off x="7812193" y="3275859"/>
            <a:ext cx="251989" cy="2015913"/>
          </a:xfrm>
          <a:prstGeom prst="rightBrace">
            <a:avLst>
              <a:gd name="adj1" fmla="val 6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B4705D7D-DD7D-BB4F-B969-19877518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9566" y="3611845"/>
            <a:ext cx="1542410" cy="131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Operating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system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(kernel)</a:t>
            </a: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6C3D7EE2-AE90-0348-BF8E-42A6EDE04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140" y="2603887"/>
            <a:ext cx="824264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7423" name="Line 15">
            <a:extLst>
              <a:ext uri="{FF2B5EF4-FFF2-40B4-BE49-F238E27FC236}">
                <a16:creationId xmlns:a16="http://schemas.microsoft.com/office/drawing/2014/main" id="{602B0B50-B7BA-0C4B-8BA3-0DF0D3623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3275859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220695F9-6F21-4D49-9654-A75EB6BC6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518" y="5291772"/>
            <a:ext cx="9323599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38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5A3118C-07C4-BF49-B3BD-D9D628A46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Anatomy of an I/O request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D9769-C454-D344-9967-02E69C9E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63DA615C-9A73-F54C-8B38-296DC49311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296FD9-C330-494C-AC94-F371A48E8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6A323F0-7D20-D347-B397-B09BBABCC3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 descr="5-16">
            <a:extLst>
              <a:ext uri="{FF2B5EF4-FFF2-40B4-BE49-F238E27FC236}">
                <a16:creationId xmlns:a16="http://schemas.microsoft.com/office/drawing/2014/main" id="{1056225E-111A-584A-95C1-7BB43381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4" y="1847920"/>
            <a:ext cx="9323599" cy="40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42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6CCA0628-C795-044F-93E0-C03DEE57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Device Driver goals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1470883A-A7CA-FC4F-82B5-9101F62238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/>
              <a:t>Device independence</a:t>
            </a:r>
          </a:p>
          <a:p>
            <a:pPr lvl="1"/>
            <a:r>
              <a:rPr lang="en-US" altLang="en-US"/>
              <a:t>Programs can access any I/O device </a:t>
            </a:r>
          </a:p>
          <a:p>
            <a:pPr lvl="1"/>
            <a:r>
              <a:rPr lang="en-US" altLang="en-US"/>
              <a:t>No need to specify device in advance </a:t>
            </a:r>
          </a:p>
          <a:p>
            <a:r>
              <a:rPr lang="en-US" altLang="en-US"/>
              <a:t>Uniform naming</a:t>
            </a:r>
          </a:p>
          <a:p>
            <a:pPr lvl="1"/>
            <a:r>
              <a:rPr lang="en-US" altLang="en-US"/>
              <a:t>Name of a file or device is a string or an integer</a:t>
            </a:r>
          </a:p>
          <a:p>
            <a:pPr lvl="1"/>
            <a:r>
              <a:rPr lang="en-US" altLang="en-US"/>
              <a:t>Doesn’t depend on the machine (underlying hardware)</a:t>
            </a:r>
          </a:p>
          <a:p>
            <a:r>
              <a:rPr lang="en-US" altLang="en-US"/>
              <a:t>Error handling</a:t>
            </a:r>
          </a:p>
          <a:p>
            <a:pPr lvl="1"/>
            <a:r>
              <a:rPr lang="en-US" altLang="en-US"/>
              <a:t>Done as close to the hardware as possible</a:t>
            </a:r>
          </a:p>
          <a:p>
            <a:pPr lvl="1"/>
            <a:r>
              <a:rPr lang="en-US" altLang="en-US"/>
              <a:t>Isolate from higher-level software</a:t>
            </a:r>
          </a:p>
          <a:p>
            <a:r>
              <a:rPr lang="en-US" altLang="en-US"/>
              <a:t>Synchronous vs. asynchronous transfers</a:t>
            </a:r>
          </a:p>
          <a:p>
            <a:pPr lvl="1"/>
            <a:r>
              <a:rPr lang="en-US" altLang="en-US"/>
              <a:t>Blocked transfers vs. interrupt-driven</a:t>
            </a:r>
          </a:p>
          <a:p>
            <a:r>
              <a:rPr lang="en-US" altLang="en-US"/>
              <a:t>Buffering</a:t>
            </a:r>
          </a:p>
          <a:p>
            <a:pPr lvl="1"/>
            <a:r>
              <a:rPr lang="en-US" altLang="en-US"/>
              <a:t>Data coming off a device cannot be stored in final destination</a:t>
            </a:r>
          </a:p>
          <a:p>
            <a:r>
              <a:rPr lang="en-US" altLang="en-US"/>
              <a:t>Sharable vs. dedicated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51D8-F231-054A-B929-F885E6AE88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549D0-836F-6C48-BCDA-781970DB3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15B911A-04A0-6D45-8BA3-6BA384AC49F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222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3" name="Rectangle 7">
            <a:extLst>
              <a:ext uri="{FF2B5EF4-FFF2-40B4-BE49-F238E27FC236}">
                <a16:creationId xmlns:a16="http://schemas.microsoft.com/office/drawing/2014/main" id="{483BB317-3101-DC40-A9A0-59AA82012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FAT32 Directory and Filename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E3B23-3716-6B4A-BDB0-D591596B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065D8E9-642F-404F-B032-CA573A2D05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8268B20-3146-674F-84D2-63C74E8C4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5306106-B261-E348-B897-3BF1A28D05C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5060" name="Picture 4" descr="6-34">
            <a:extLst>
              <a:ext uri="{FF2B5EF4-FFF2-40B4-BE49-F238E27FC236}">
                <a16:creationId xmlns:a16="http://schemas.microsoft.com/office/drawing/2014/main" id="{7E6EC5AA-585D-EB4E-8A7C-72F1CF7A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65" y="2218905"/>
            <a:ext cx="9442594" cy="21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1" name="Rectangle 5">
            <a:extLst>
              <a:ext uri="{FF2B5EF4-FFF2-40B4-BE49-F238E27FC236}">
                <a16:creationId xmlns:a16="http://schemas.microsoft.com/office/drawing/2014/main" id="{080FAA9F-28B9-ED4A-8DE9-C54E1F6F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18" y="2477893"/>
            <a:ext cx="447981" cy="181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/>
              </a:rPr>
              <a:t>Bytes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grpSp>
        <p:nvGrpSpPr>
          <p:cNvPr id="45066" name="Group 10">
            <a:extLst>
              <a:ext uri="{FF2B5EF4-FFF2-40B4-BE49-F238E27FC236}">
                <a16:creationId xmlns:a16="http://schemas.microsoft.com/office/drawing/2014/main" id="{AD2D721A-54E0-134A-9614-211749CA8F9B}"/>
              </a:ext>
            </a:extLst>
          </p:cNvPr>
          <p:cNvGrpSpPr>
            <a:grpSpLocks/>
          </p:cNvGrpSpPr>
          <p:nvPr/>
        </p:nvGrpSpPr>
        <p:grpSpPr bwMode="auto">
          <a:xfrm>
            <a:off x="840493" y="4703800"/>
            <a:ext cx="8399639" cy="1954667"/>
            <a:chOff x="624" y="1779"/>
            <a:chExt cx="4800" cy="1117"/>
          </a:xfrm>
        </p:grpSpPr>
        <p:pic>
          <p:nvPicPr>
            <p:cNvPr id="45067" name="Picture 11">
              <a:extLst>
                <a:ext uri="{FF2B5EF4-FFF2-40B4-BE49-F238E27FC236}">
                  <a16:creationId xmlns:a16="http://schemas.microsoft.com/office/drawing/2014/main" id="{2984E4AB-F7CF-7040-9604-E349ADD0A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2" t="4727"/>
            <a:stretch>
              <a:fillRect/>
            </a:stretch>
          </p:blipFill>
          <p:spPr bwMode="auto">
            <a:xfrm>
              <a:off x="624" y="1779"/>
              <a:ext cx="4800" cy="1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3F6D8384-2633-D948-8026-DCC366307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88"/>
              <a:ext cx="1152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100794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/>
                </a:rPr>
                <a:t>Checksum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635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B8055B1-483A-D740-A14D-7BF27756F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Storing a long name in FAT32</a:t>
            </a:r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02DDD332-5C25-604E-9EF1-2C77029E32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Long name stored in Windows 98 so that it’s backwards compatible with short names</a:t>
            </a:r>
          </a:p>
          <a:p>
            <a:pPr lvl="1"/>
            <a:r>
              <a:rPr lang="en-US" altLang="en-US"/>
              <a:t>Short name in “real” directory entry</a:t>
            </a:r>
          </a:p>
          <a:p>
            <a:pPr lvl="1"/>
            <a:r>
              <a:rPr lang="en-US" altLang="en-US"/>
              <a:t>Long name in “fake” directory entries: ignored by older systems</a:t>
            </a:r>
          </a:p>
          <a:p>
            <a:r>
              <a:rPr lang="en-US" altLang="en-US"/>
              <a:t>OS designers will go to great lengths to make new systems work with older systems…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E579B-DBCF-E948-89FD-88735EE953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160A-0526-C547-A93B-AFA8AE0DB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CF5A7E6-F4E9-0C47-8DEF-A2FD1D76AF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D05CCF0A-4460-4545-99E0-2154ED87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5" y="4372103"/>
            <a:ext cx="8819621" cy="276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0926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7164</TotalTime>
  <Words>3576</Words>
  <Application>Microsoft Macintosh PowerPoint</Application>
  <PresentationFormat>Custom</PresentationFormat>
  <Paragraphs>693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Courier</vt:lpstr>
      <vt:lpstr>Garamond</vt:lpstr>
      <vt:lpstr>Helvetica</vt:lpstr>
      <vt:lpstr>Monaco</vt:lpstr>
      <vt:lpstr>Tahoma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Directories in FFS</vt:lpstr>
      <vt:lpstr>CD-ROM file system</vt:lpstr>
      <vt:lpstr>Directory entry in MS-DOS</vt:lpstr>
      <vt:lpstr>FAT32 Directory and Filename</vt:lpstr>
      <vt:lpstr>Storing a long name in FAT32</vt:lpstr>
      <vt:lpstr>Sharing files</vt:lpstr>
      <vt:lpstr>Solution: use links</vt:lpstr>
      <vt:lpstr>Disk block size</vt:lpstr>
      <vt:lpstr>File attributes</vt:lpstr>
      <vt:lpstr>Project 4 Hint</vt:lpstr>
      <vt:lpstr>PowerPoint Presentation</vt:lpstr>
      <vt:lpstr>FAT-32 Directory Entry</vt:lpstr>
      <vt:lpstr>Long File names</vt:lpstr>
      <vt:lpstr>Long File names</vt:lpstr>
      <vt:lpstr>Today’s Agenda …</vt:lpstr>
      <vt:lpstr>Max Partition Size</vt:lpstr>
      <vt:lpstr>Max Partition Size</vt:lpstr>
      <vt:lpstr>File-related kernel structures: open file tables and disk quotas</vt:lpstr>
      <vt:lpstr>File block cache data structures</vt:lpstr>
      <vt:lpstr>Sector Skew</vt:lpstr>
      <vt:lpstr>HW 10: Q 2-4</vt:lpstr>
      <vt:lpstr>HW 10: Q 10-13</vt:lpstr>
      <vt:lpstr>Muddiest Points (1/3)</vt:lpstr>
      <vt:lpstr>Muddiest Points (2/3)</vt:lpstr>
      <vt:lpstr>File Linking (left) vs. File Copying (right)</vt:lpstr>
      <vt:lpstr>Disk Sector</vt:lpstr>
      <vt:lpstr>Sector Skew</vt:lpstr>
      <vt:lpstr>File block cache data structures</vt:lpstr>
      <vt:lpstr>Muddiest Points (3/3)</vt:lpstr>
      <vt:lpstr>RAIDs, RAIDs, and more RAIDs</vt:lpstr>
      <vt:lpstr>Today’s Agenda …</vt:lpstr>
      <vt:lpstr>Sector interleaving</vt:lpstr>
      <vt:lpstr>Grouping data on disk</vt:lpstr>
      <vt:lpstr>Log-structured file systems</vt:lpstr>
      <vt:lpstr>Log Structured File System</vt:lpstr>
      <vt:lpstr>CD-ROM recording</vt:lpstr>
      <vt:lpstr>Flash File System</vt:lpstr>
      <vt:lpstr>Disks, cylinders, cylinder groups</vt:lpstr>
      <vt:lpstr>Wear leveling for SSDs</vt:lpstr>
      <vt:lpstr>Log Structured File System</vt:lpstr>
      <vt:lpstr>Today’s Agenda …</vt:lpstr>
      <vt:lpstr>Grouping data on disk</vt:lpstr>
      <vt:lpstr>Log-structured file systems</vt:lpstr>
      <vt:lpstr>CD-ROM recording</vt:lpstr>
      <vt:lpstr>Flash File System</vt:lpstr>
      <vt:lpstr>Software Stack</vt:lpstr>
      <vt:lpstr>Device drivers</vt:lpstr>
      <vt:lpstr>How are I/O devices connected?</vt:lpstr>
      <vt:lpstr>Device controllers</vt:lpstr>
      <vt:lpstr>Layers of I/O software</vt:lpstr>
      <vt:lpstr>Anatomy of an I/O request</vt:lpstr>
      <vt:lpstr>Device Driver goals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I/O using DMA</vt:lpstr>
      <vt:lpstr>Why a standard driver interface?</vt:lpstr>
      <vt:lpstr>Buffering device input</vt:lpstr>
      <vt:lpstr>Disk drive structure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2022-04-05T03:42:29Z</dcterms:modified>
</cp:coreProperties>
</file>